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88" r:id="rId2"/>
    <p:sldId id="296" r:id="rId3"/>
    <p:sldId id="297" r:id="rId4"/>
    <p:sldId id="298" r:id="rId5"/>
    <p:sldId id="299" r:id="rId6"/>
    <p:sldId id="293" r:id="rId7"/>
    <p:sldId id="289" r:id="rId8"/>
    <p:sldId id="290" r:id="rId9"/>
    <p:sldId id="291" r:id="rId10"/>
    <p:sldId id="292" r:id="rId11"/>
    <p:sldId id="300" r:id="rId12"/>
    <p:sldId id="301" r:id="rId13"/>
    <p:sldId id="278" r:id="rId14"/>
    <p:sldId id="256" r:id="rId15"/>
    <p:sldId id="259" r:id="rId16"/>
    <p:sldId id="266" r:id="rId17"/>
    <p:sldId id="310" r:id="rId18"/>
    <p:sldId id="31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1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5" r:id="rId69"/>
    <p:sldId id="353" r:id="rId70"/>
    <p:sldId id="354" r:id="rId71"/>
    <p:sldId id="356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3" r:id="rId86"/>
    <p:sldId id="370" r:id="rId87"/>
    <p:sldId id="371" r:id="rId88"/>
    <p:sldId id="372" r:id="rId89"/>
    <p:sldId id="376" r:id="rId90"/>
    <p:sldId id="374" r:id="rId91"/>
    <p:sldId id="375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267" r:id="rId100"/>
    <p:sldId id="268" r:id="rId101"/>
    <p:sldId id="279" r:id="rId102"/>
    <p:sldId id="295" r:id="rId103"/>
    <p:sldId id="294" r:id="rId104"/>
    <p:sldId id="280" r:id="rId105"/>
    <p:sldId id="281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9" autoAdjust="0"/>
    <p:restoredTop sz="94961" autoAdjust="0"/>
  </p:normalViewPr>
  <p:slideViewPr>
    <p:cSldViewPr snapToGrid="0">
      <p:cViewPr>
        <p:scale>
          <a:sx n="80" d="100"/>
          <a:sy n="80" d="100"/>
        </p:scale>
        <p:origin x="475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ca\Desktop\diadema_ajmc2020\16S\Qiime_Deblur\Exports\Taxonomy%20Step%2011\AllSamples\level-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E-43B7-A8E1-A5B9E9DE720F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E-43B7-A8E1-A5B9E9DE720F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E-43B7-A8E1-A5B9E9DE720F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1E-43B7-A8E1-A5B9E9DE720F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1E-43B7-A8E1-A5B9E9DE720F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A1E-43B7-A8E1-A5B9E9DE7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 Urchin</a:t>
            </a:r>
            <a:r>
              <a:rPr lang="en-US" baseline="0"/>
              <a:t> Collected by Size &amp; Municipality in Puerto Rico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5"/>
          <c:order val="0"/>
          <c:tx>
            <c:strRef>
              <c:f>Collection!$B$1</c:f>
              <c:strCache>
                <c:ptCount val="1"/>
                <c:pt idx="0">
                  <c:v>1.5 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B-4BC4-8836-A350B1520E22}"/>
            </c:ext>
          </c:extLst>
        </c:ser>
        <c:ser>
          <c:idx val="0"/>
          <c:order val="1"/>
          <c:tx>
            <c:strRef>
              <c:f>Collection!$C$1</c:f>
              <c:strCache>
                <c:ptCount val="1"/>
                <c:pt idx="0">
                  <c:v>2 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Collection!$C$2:$C$9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3B-4BC4-8836-A350B1520E22}"/>
            </c:ext>
          </c:extLst>
        </c:ser>
        <c:ser>
          <c:idx val="1"/>
          <c:order val="2"/>
          <c:tx>
            <c:strRef>
              <c:f>Collection!$D$1</c:f>
              <c:strCache>
                <c:ptCount val="1"/>
                <c:pt idx="0">
                  <c:v>2.5 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Collection!$D$2:$D$9</c:f>
              <c:numCache>
                <c:formatCode>General</c:formatCode>
                <c:ptCount val="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3B-4BC4-8836-A350B1520E22}"/>
            </c:ext>
          </c:extLst>
        </c:ser>
        <c:ser>
          <c:idx val="2"/>
          <c:order val="3"/>
          <c:tx>
            <c:strRef>
              <c:f>Collection!$E$1</c:f>
              <c:strCache>
                <c:ptCount val="1"/>
                <c:pt idx="0">
                  <c:v>3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Collection!$E$2:$E$9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4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3B-4BC4-8836-A350B1520E22}"/>
            </c:ext>
          </c:extLst>
        </c:ser>
        <c:ser>
          <c:idx val="3"/>
          <c:order val="4"/>
          <c:tx>
            <c:strRef>
              <c:f>Collection!$F$1</c:f>
              <c:strCache>
                <c:ptCount val="1"/>
                <c:pt idx="0">
                  <c:v>3.5 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Collection!$F$2:$F$9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3B-4BC4-8836-A350B1520E22}"/>
            </c:ext>
          </c:extLst>
        </c:ser>
        <c:ser>
          <c:idx val="4"/>
          <c:order val="5"/>
          <c:tx>
            <c:strRef>
              <c:f>Collection!$G$1</c:f>
              <c:strCache>
                <c:ptCount val="1"/>
                <c:pt idx="0">
                  <c:v>4.5 in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Collection!$A$2:$A$9</c:f>
              <c:strCache>
                <c:ptCount val="8"/>
                <c:pt idx="0">
                  <c:v>Rincon</c:v>
                </c:pt>
                <c:pt idx="1">
                  <c:v>Ponce</c:v>
                </c:pt>
                <c:pt idx="2">
                  <c:v>Luquillo</c:v>
                </c:pt>
                <c:pt idx="3">
                  <c:v>Isabela</c:v>
                </c:pt>
                <c:pt idx="4">
                  <c:v>Guayama</c:v>
                </c:pt>
                <c:pt idx="5">
                  <c:v>Guanica</c:v>
                </c:pt>
                <c:pt idx="6">
                  <c:v>Culebra</c:v>
                </c:pt>
                <c:pt idx="7">
                  <c:v>Ceiba</c:v>
                </c:pt>
              </c:strCache>
            </c:strRef>
          </c:cat>
          <c:val>
            <c:numRef>
              <c:f>Collection!$G$2:$G$9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3B-4BC4-8836-A350B1520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3471760"/>
        <c:axId val="473466184"/>
      </c:barChart>
      <c:catAx>
        <c:axId val="47347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66184"/>
        <c:crosses val="autoZero"/>
        <c:auto val="1"/>
        <c:lblAlgn val="ctr"/>
        <c:lblOffset val="100"/>
        <c:noMultiLvlLbl val="0"/>
      </c:catAx>
      <c:valAx>
        <c:axId val="47346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717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FrequencyHistogram!$B$1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FrequencyHistogram!$A$2:$A$7</c:f>
              <c:strCache>
                <c:ptCount val="6"/>
                <c:pt idx="0">
                  <c:v>1.5 in</c:v>
                </c:pt>
                <c:pt idx="1">
                  <c:v>2 in</c:v>
                </c:pt>
                <c:pt idx="2">
                  <c:v>2.5 in</c:v>
                </c:pt>
                <c:pt idx="3">
                  <c:v>3 in</c:v>
                </c:pt>
                <c:pt idx="4">
                  <c:v>3.5 in</c:v>
                </c:pt>
                <c:pt idx="5">
                  <c:v>4.5 in</c:v>
                </c:pt>
              </c:strCache>
            </c:strRef>
          </c:cat>
          <c:val>
            <c:numRef>
              <c:f>FrequencyHistogram!$B$2:$B$7</c:f>
              <c:numCache>
                <c:formatCode>General</c:formatCode>
                <c:ptCount val="6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16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2-4FA8-9554-C8537E686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3330320"/>
        <c:axId val="423330976"/>
      </c:barChart>
      <c:catAx>
        <c:axId val="42333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976"/>
        <c:crosses val="autoZero"/>
        <c:auto val="1"/>
        <c:lblAlgn val="ctr"/>
        <c:lblOffset val="100"/>
        <c:noMultiLvlLbl val="0"/>
      </c:catAx>
      <c:valAx>
        <c:axId val="42333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33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Amount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Sheet2!$A$2:$A$4</c:f>
              <c:strCache>
                <c:ptCount val="3"/>
                <c:pt idx="0">
                  <c:v>Small</c:v>
                </c:pt>
                <c:pt idx="1">
                  <c:v>Medium</c:v>
                </c:pt>
                <c:pt idx="2">
                  <c:v>Large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10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C-4CB7-BB69-F0367A72A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110424"/>
        <c:axId val="414112064"/>
      </c:barChart>
      <c:catAx>
        <c:axId val="41411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2064"/>
        <c:crosses val="autoZero"/>
        <c:auto val="1"/>
        <c:lblAlgn val="ctr"/>
        <c:lblOffset val="100"/>
        <c:noMultiLvlLbl val="0"/>
      </c:catAx>
      <c:valAx>
        <c:axId val="4141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11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92866977089554E-2"/>
          <c:y val="2.156352927794138E-2"/>
          <c:w val="0.74096620467302921"/>
          <c:h val="0.88462097294018027"/>
        </c:manualLayout>
      </c:layout>
      <c:barChart>
        <c:barDir val="col"/>
        <c:grouping val="percentStacked"/>
        <c:varyColors val="0"/>
        <c:ser>
          <c:idx val="16"/>
          <c:order val="0"/>
          <c:tx>
            <c:strRef>
              <c:f>'level-7'!$R$1</c:f>
              <c:strCache>
                <c:ptCount val="1"/>
                <c:pt idx="0">
                  <c:v>Candidatus hepatoplasma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'level-7'!$R$2:$R$44</c:f>
              <c:numCache>
                <c:formatCode>General</c:formatCode>
                <c:ptCount val="4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7-4D76-844A-3D973FB4EE62}"/>
            </c:ext>
          </c:extLst>
        </c:ser>
        <c:ser>
          <c:idx val="15"/>
          <c:order val="1"/>
          <c:tx>
            <c:strRef>
              <c:f>'level-7'!$Q$1</c:f>
              <c:strCache>
                <c:ptCount val="1"/>
                <c:pt idx="0">
                  <c:v>Gammaproteobacteria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'level-7'!$Q$2:$Q$44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107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14</c:v>
                </c:pt>
                <c:pt idx="8">
                  <c:v>6</c:v>
                </c:pt>
                <c:pt idx="9">
                  <c:v>31</c:v>
                </c:pt>
                <c:pt idx="10">
                  <c:v>0</c:v>
                </c:pt>
                <c:pt idx="11">
                  <c:v>16</c:v>
                </c:pt>
                <c:pt idx="12">
                  <c:v>19</c:v>
                </c:pt>
                <c:pt idx="13">
                  <c:v>19</c:v>
                </c:pt>
                <c:pt idx="14">
                  <c:v>0</c:v>
                </c:pt>
                <c:pt idx="15">
                  <c:v>6</c:v>
                </c:pt>
                <c:pt idx="16">
                  <c:v>12</c:v>
                </c:pt>
                <c:pt idx="17">
                  <c:v>32</c:v>
                </c:pt>
                <c:pt idx="18">
                  <c:v>59</c:v>
                </c:pt>
                <c:pt idx="19">
                  <c:v>258</c:v>
                </c:pt>
                <c:pt idx="20">
                  <c:v>4</c:v>
                </c:pt>
                <c:pt idx="21">
                  <c:v>0</c:v>
                </c:pt>
                <c:pt idx="22">
                  <c:v>6</c:v>
                </c:pt>
                <c:pt idx="23">
                  <c:v>14</c:v>
                </c:pt>
                <c:pt idx="24">
                  <c:v>36</c:v>
                </c:pt>
                <c:pt idx="25">
                  <c:v>2</c:v>
                </c:pt>
                <c:pt idx="26">
                  <c:v>12</c:v>
                </c:pt>
                <c:pt idx="27">
                  <c:v>0</c:v>
                </c:pt>
                <c:pt idx="28">
                  <c:v>0</c:v>
                </c:pt>
                <c:pt idx="29">
                  <c:v>5</c:v>
                </c:pt>
                <c:pt idx="30">
                  <c:v>0</c:v>
                </c:pt>
                <c:pt idx="31">
                  <c:v>18</c:v>
                </c:pt>
                <c:pt idx="32">
                  <c:v>72</c:v>
                </c:pt>
                <c:pt idx="33">
                  <c:v>121</c:v>
                </c:pt>
                <c:pt idx="34">
                  <c:v>4</c:v>
                </c:pt>
                <c:pt idx="35">
                  <c:v>5</c:v>
                </c:pt>
                <c:pt idx="36">
                  <c:v>18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4</c:v>
                </c:pt>
                <c:pt idx="4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C7-4D76-844A-3D973FB4EE62}"/>
            </c:ext>
          </c:extLst>
        </c:ser>
        <c:ser>
          <c:idx val="14"/>
          <c:order val="2"/>
          <c:tx>
            <c:strRef>
              <c:f>'level-7'!$P$1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'level-7'!$P$2:$P$44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16</c:v>
                </c:pt>
                <c:pt idx="33">
                  <c:v>0</c:v>
                </c:pt>
                <c:pt idx="34">
                  <c:v>0</c:v>
                </c:pt>
                <c:pt idx="35">
                  <c:v>11</c:v>
                </c:pt>
                <c:pt idx="36">
                  <c:v>11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C7-4D76-844A-3D973FB4EE62}"/>
            </c:ext>
          </c:extLst>
        </c:ser>
        <c:ser>
          <c:idx val="13"/>
          <c:order val="3"/>
          <c:tx>
            <c:strRef>
              <c:f>'level-7'!$O$1</c:f>
              <c:strCache>
                <c:ptCount val="1"/>
                <c:pt idx="0">
                  <c:v>Epsilonproteobacteria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'level-7'!$O$2:$O$44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31</c:v>
                </c:pt>
                <c:pt idx="33">
                  <c:v>0</c:v>
                </c:pt>
                <c:pt idx="34">
                  <c:v>0</c:v>
                </c:pt>
                <c:pt idx="35">
                  <c:v>9</c:v>
                </c:pt>
                <c:pt idx="36">
                  <c:v>14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C7-4D76-844A-3D973FB4EE62}"/>
            </c:ext>
          </c:extLst>
        </c:ser>
        <c:ser>
          <c:idx val="12"/>
          <c:order val="4"/>
          <c:tx>
            <c:strRef>
              <c:f>'level-7'!$N$1</c:f>
              <c:strCache>
                <c:ptCount val="1"/>
                <c:pt idx="0">
                  <c:v>Alcaligenaceae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'level-7'!$N$2:$N$44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C7-4D76-844A-3D973FB4EE62}"/>
            </c:ext>
          </c:extLst>
        </c:ser>
        <c:ser>
          <c:idx val="11"/>
          <c:order val="5"/>
          <c:tx>
            <c:strRef>
              <c:f>'level-7'!$M$1</c:f>
              <c:strCache>
                <c:ptCount val="1"/>
                <c:pt idx="0">
                  <c:v>Betaproteobacteria;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'level-7'!$M$2:$M$44</c:f>
              <c:numCache>
                <c:formatCode>General</c:formatCode>
                <c:ptCount val="43"/>
                <c:pt idx="0">
                  <c:v>20</c:v>
                </c:pt>
                <c:pt idx="1">
                  <c:v>7</c:v>
                </c:pt>
                <c:pt idx="2">
                  <c:v>7</c:v>
                </c:pt>
                <c:pt idx="3">
                  <c:v>47</c:v>
                </c:pt>
                <c:pt idx="4">
                  <c:v>25</c:v>
                </c:pt>
                <c:pt idx="5">
                  <c:v>0</c:v>
                </c:pt>
                <c:pt idx="6">
                  <c:v>55</c:v>
                </c:pt>
                <c:pt idx="7">
                  <c:v>51</c:v>
                </c:pt>
                <c:pt idx="8">
                  <c:v>80</c:v>
                </c:pt>
                <c:pt idx="9">
                  <c:v>43</c:v>
                </c:pt>
                <c:pt idx="10">
                  <c:v>64</c:v>
                </c:pt>
                <c:pt idx="11">
                  <c:v>0</c:v>
                </c:pt>
                <c:pt idx="12">
                  <c:v>14</c:v>
                </c:pt>
                <c:pt idx="13">
                  <c:v>95</c:v>
                </c:pt>
                <c:pt idx="14">
                  <c:v>38</c:v>
                </c:pt>
                <c:pt idx="15">
                  <c:v>8</c:v>
                </c:pt>
                <c:pt idx="16">
                  <c:v>23</c:v>
                </c:pt>
                <c:pt idx="17">
                  <c:v>50</c:v>
                </c:pt>
                <c:pt idx="18">
                  <c:v>3</c:v>
                </c:pt>
                <c:pt idx="19">
                  <c:v>13</c:v>
                </c:pt>
                <c:pt idx="20">
                  <c:v>43</c:v>
                </c:pt>
                <c:pt idx="21">
                  <c:v>30</c:v>
                </c:pt>
                <c:pt idx="22">
                  <c:v>28</c:v>
                </c:pt>
                <c:pt idx="23">
                  <c:v>23</c:v>
                </c:pt>
                <c:pt idx="24">
                  <c:v>35</c:v>
                </c:pt>
                <c:pt idx="25">
                  <c:v>10</c:v>
                </c:pt>
                <c:pt idx="26">
                  <c:v>8</c:v>
                </c:pt>
                <c:pt idx="27">
                  <c:v>34</c:v>
                </c:pt>
                <c:pt idx="28">
                  <c:v>24</c:v>
                </c:pt>
                <c:pt idx="29">
                  <c:v>17</c:v>
                </c:pt>
                <c:pt idx="30">
                  <c:v>21</c:v>
                </c:pt>
                <c:pt idx="31">
                  <c:v>27</c:v>
                </c:pt>
                <c:pt idx="32">
                  <c:v>23</c:v>
                </c:pt>
                <c:pt idx="33">
                  <c:v>32</c:v>
                </c:pt>
                <c:pt idx="34">
                  <c:v>6</c:v>
                </c:pt>
                <c:pt idx="35">
                  <c:v>25</c:v>
                </c:pt>
                <c:pt idx="36">
                  <c:v>38</c:v>
                </c:pt>
                <c:pt idx="37">
                  <c:v>13</c:v>
                </c:pt>
                <c:pt idx="38">
                  <c:v>64</c:v>
                </c:pt>
                <c:pt idx="39">
                  <c:v>35</c:v>
                </c:pt>
                <c:pt idx="40">
                  <c:v>0</c:v>
                </c:pt>
                <c:pt idx="41">
                  <c:v>0</c:v>
                </c:pt>
                <c:pt idx="4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C7-4D76-844A-3D973FB4EE62}"/>
            </c:ext>
          </c:extLst>
        </c:ser>
        <c:ser>
          <c:idx val="10"/>
          <c:order val="6"/>
          <c:tx>
            <c:strRef>
              <c:f>'level-7'!$L$1</c:f>
              <c:strCache>
                <c:ptCount val="1"/>
                <c:pt idx="0">
                  <c:v>Rhizobium daejeonense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'level-7'!$L$2:$L$44</c:f>
              <c:numCache>
                <c:formatCode>General</c:formatCode>
                <c:ptCount val="4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C7-4D76-844A-3D973FB4EE62}"/>
            </c:ext>
          </c:extLst>
        </c:ser>
        <c:ser>
          <c:idx val="9"/>
          <c:order val="7"/>
          <c:tx>
            <c:strRef>
              <c:f>'level-7'!$K$1</c:f>
              <c:strCache>
                <c:ptCount val="1"/>
                <c:pt idx="0">
                  <c:v>Bradyrhizobiaceae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'level-7'!$K$2:$K$44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9C7-4D76-844A-3D973FB4EE62}"/>
            </c:ext>
          </c:extLst>
        </c:ser>
        <c:ser>
          <c:idx val="8"/>
          <c:order val="8"/>
          <c:tx>
            <c:strRef>
              <c:f>'level-7'!$J$1</c:f>
              <c:strCache>
                <c:ptCount val="1"/>
                <c:pt idx="0">
                  <c:v>Rhizobiales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'level-7'!$J$2:$J$44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0</c:v>
                </c:pt>
                <c:pt idx="8">
                  <c:v>5</c:v>
                </c:pt>
                <c:pt idx="9">
                  <c:v>0</c:v>
                </c:pt>
                <c:pt idx="10">
                  <c:v>2</c:v>
                </c:pt>
                <c:pt idx="11">
                  <c:v>8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5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C7-4D76-844A-3D973FB4EE62}"/>
            </c:ext>
          </c:extLst>
        </c:ser>
        <c:ser>
          <c:idx val="7"/>
          <c:order val="9"/>
          <c:tx>
            <c:strRef>
              <c:f>'level-7'!$I$1</c:f>
              <c:strCache>
                <c:ptCount val="1"/>
                <c:pt idx="0">
                  <c:v>Alphaproteobacteria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'level-7'!$I$2:$I$44</c:f>
              <c:numCache>
                <c:formatCode>General</c:formatCode>
                <c:ptCount val="43"/>
                <c:pt idx="0">
                  <c:v>1058</c:v>
                </c:pt>
                <c:pt idx="1">
                  <c:v>3088</c:v>
                </c:pt>
                <c:pt idx="2">
                  <c:v>3032</c:v>
                </c:pt>
                <c:pt idx="3">
                  <c:v>2863</c:v>
                </c:pt>
                <c:pt idx="4">
                  <c:v>1265</c:v>
                </c:pt>
                <c:pt idx="5">
                  <c:v>1076</c:v>
                </c:pt>
                <c:pt idx="6">
                  <c:v>3158</c:v>
                </c:pt>
                <c:pt idx="7">
                  <c:v>2383</c:v>
                </c:pt>
                <c:pt idx="8">
                  <c:v>3928</c:v>
                </c:pt>
                <c:pt idx="9">
                  <c:v>2271</c:v>
                </c:pt>
                <c:pt idx="10">
                  <c:v>2317</c:v>
                </c:pt>
                <c:pt idx="11">
                  <c:v>7056</c:v>
                </c:pt>
                <c:pt idx="12">
                  <c:v>2845</c:v>
                </c:pt>
                <c:pt idx="13">
                  <c:v>3707</c:v>
                </c:pt>
                <c:pt idx="14">
                  <c:v>1664</c:v>
                </c:pt>
                <c:pt idx="15">
                  <c:v>2110</c:v>
                </c:pt>
                <c:pt idx="16">
                  <c:v>1766</c:v>
                </c:pt>
                <c:pt idx="17">
                  <c:v>2912</c:v>
                </c:pt>
                <c:pt idx="18">
                  <c:v>3998</c:v>
                </c:pt>
                <c:pt idx="19">
                  <c:v>2954</c:v>
                </c:pt>
                <c:pt idx="20">
                  <c:v>4382</c:v>
                </c:pt>
                <c:pt idx="21">
                  <c:v>4149</c:v>
                </c:pt>
                <c:pt idx="22">
                  <c:v>1845</c:v>
                </c:pt>
                <c:pt idx="23">
                  <c:v>2614</c:v>
                </c:pt>
                <c:pt idx="24">
                  <c:v>3201</c:v>
                </c:pt>
                <c:pt idx="25">
                  <c:v>4486</c:v>
                </c:pt>
                <c:pt idx="26">
                  <c:v>3089</c:v>
                </c:pt>
                <c:pt idx="27">
                  <c:v>3036</c:v>
                </c:pt>
                <c:pt idx="28">
                  <c:v>1521</c:v>
                </c:pt>
                <c:pt idx="29">
                  <c:v>1889</c:v>
                </c:pt>
                <c:pt idx="30">
                  <c:v>3771</c:v>
                </c:pt>
                <c:pt idx="31">
                  <c:v>2827</c:v>
                </c:pt>
                <c:pt idx="32">
                  <c:v>3396</c:v>
                </c:pt>
                <c:pt idx="33">
                  <c:v>5414</c:v>
                </c:pt>
                <c:pt idx="34">
                  <c:v>1346</c:v>
                </c:pt>
                <c:pt idx="35">
                  <c:v>3692</c:v>
                </c:pt>
                <c:pt idx="36">
                  <c:v>3813</c:v>
                </c:pt>
                <c:pt idx="37">
                  <c:v>2137</c:v>
                </c:pt>
                <c:pt idx="38">
                  <c:v>3404</c:v>
                </c:pt>
                <c:pt idx="39">
                  <c:v>2948</c:v>
                </c:pt>
                <c:pt idx="40">
                  <c:v>1103</c:v>
                </c:pt>
                <c:pt idx="41">
                  <c:v>2044</c:v>
                </c:pt>
                <c:pt idx="42">
                  <c:v>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9C7-4D76-844A-3D973FB4EE62}"/>
            </c:ext>
          </c:extLst>
        </c:ser>
        <c:ser>
          <c:idx val="6"/>
          <c:order val="10"/>
          <c:tx>
            <c:strRef>
              <c:f>'level-7'!$H$1</c:f>
              <c:strCache>
                <c:ptCount val="1"/>
                <c:pt idx="0">
                  <c:v>Proteobacteria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'level-7'!$H$2:$H$44</c:f>
              <c:numCache>
                <c:formatCode>General</c:formatCode>
                <c:ptCount val="43"/>
                <c:pt idx="0">
                  <c:v>1247</c:v>
                </c:pt>
                <c:pt idx="1">
                  <c:v>953</c:v>
                </c:pt>
                <c:pt idx="2">
                  <c:v>1041</c:v>
                </c:pt>
                <c:pt idx="3">
                  <c:v>2115</c:v>
                </c:pt>
                <c:pt idx="4">
                  <c:v>354</c:v>
                </c:pt>
                <c:pt idx="5">
                  <c:v>351</c:v>
                </c:pt>
                <c:pt idx="6">
                  <c:v>1319</c:v>
                </c:pt>
                <c:pt idx="7">
                  <c:v>1945</c:v>
                </c:pt>
                <c:pt idx="8">
                  <c:v>1594</c:v>
                </c:pt>
                <c:pt idx="9">
                  <c:v>1318</c:v>
                </c:pt>
                <c:pt idx="10">
                  <c:v>1605</c:v>
                </c:pt>
                <c:pt idx="11">
                  <c:v>1854</c:v>
                </c:pt>
                <c:pt idx="12">
                  <c:v>662</c:v>
                </c:pt>
                <c:pt idx="13">
                  <c:v>2595</c:v>
                </c:pt>
                <c:pt idx="14">
                  <c:v>1568</c:v>
                </c:pt>
                <c:pt idx="15">
                  <c:v>743</c:v>
                </c:pt>
                <c:pt idx="16">
                  <c:v>604</c:v>
                </c:pt>
                <c:pt idx="17">
                  <c:v>2843</c:v>
                </c:pt>
                <c:pt idx="18">
                  <c:v>1594</c:v>
                </c:pt>
                <c:pt idx="19">
                  <c:v>1056</c:v>
                </c:pt>
                <c:pt idx="20">
                  <c:v>1888</c:v>
                </c:pt>
                <c:pt idx="21">
                  <c:v>1572</c:v>
                </c:pt>
                <c:pt idx="22">
                  <c:v>895</c:v>
                </c:pt>
                <c:pt idx="23">
                  <c:v>933</c:v>
                </c:pt>
                <c:pt idx="24">
                  <c:v>998</c:v>
                </c:pt>
                <c:pt idx="25">
                  <c:v>1538</c:v>
                </c:pt>
                <c:pt idx="26">
                  <c:v>924</c:v>
                </c:pt>
                <c:pt idx="27">
                  <c:v>1361</c:v>
                </c:pt>
                <c:pt idx="28">
                  <c:v>1337</c:v>
                </c:pt>
                <c:pt idx="29">
                  <c:v>1080</c:v>
                </c:pt>
                <c:pt idx="30">
                  <c:v>1332</c:v>
                </c:pt>
                <c:pt idx="31">
                  <c:v>1239</c:v>
                </c:pt>
                <c:pt idx="32">
                  <c:v>912</c:v>
                </c:pt>
                <c:pt idx="33">
                  <c:v>1036</c:v>
                </c:pt>
                <c:pt idx="34">
                  <c:v>549</c:v>
                </c:pt>
                <c:pt idx="35">
                  <c:v>972</c:v>
                </c:pt>
                <c:pt idx="36">
                  <c:v>1321</c:v>
                </c:pt>
                <c:pt idx="37">
                  <c:v>544</c:v>
                </c:pt>
                <c:pt idx="38">
                  <c:v>1916</c:v>
                </c:pt>
                <c:pt idx="39">
                  <c:v>1318</c:v>
                </c:pt>
                <c:pt idx="40">
                  <c:v>494</c:v>
                </c:pt>
                <c:pt idx="41">
                  <c:v>723</c:v>
                </c:pt>
                <c:pt idx="42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9C7-4D76-844A-3D973FB4EE62}"/>
            </c:ext>
          </c:extLst>
        </c:ser>
        <c:ser>
          <c:idx val="5"/>
          <c:order val="11"/>
          <c:tx>
            <c:strRef>
              <c:f>'level-7'!$G$1</c:f>
              <c:strCache>
                <c:ptCount val="1"/>
                <c:pt idx="0">
                  <c:v>Ruminococcaceae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'level-7'!$G$2:$G$44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9C7-4D76-844A-3D973FB4EE62}"/>
            </c:ext>
          </c:extLst>
        </c:ser>
        <c:ser>
          <c:idx val="4"/>
          <c:order val="12"/>
          <c:tx>
            <c:strRef>
              <c:f>'level-7'!$F$1</c:f>
              <c:strCache>
                <c:ptCount val="1"/>
                <c:pt idx="0">
                  <c:v>Lachnospiraceae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'level-7'!$F$2:$F$44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C7-4D76-844A-3D973FB4EE62}"/>
            </c:ext>
          </c:extLst>
        </c:ser>
        <c:ser>
          <c:idx val="3"/>
          <c:order val="13"/>
          <c:tx>
            <c:strRef>
              <c:f>'level-7'!$E$1</c:f>
              <c:strCache>
                <c:ptCount val="1"/>
                <c:pt idx="0">
                  <c:v>Clostridiales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'level-7'!$E$2:$E$44</c:f>
              <c:numCache>
                <c:formatCode>General</c:formatCode>
                <c:ptCount val="43"/>
                <c:pt idx="0">
                  <c:v>0</c:v>
                </c:pt>
                <c:pt idx="1">
                  <c:v>49</c:v>
                </c:pt>
                <c:pt idx="2">
                  <c:v>0</c:v>
                </c:pt>
                <c:pt idx="3">
                  <c:v>481</c:v>
                </c:pt>
                <c:pt idx="4">
                  <c:v>6</c:v>
                </c:pt>
                <c:pt idx="5">
                  <c:v>31</c:v>
                </c:pt>
                <c:pt idx="6">
                  <c:v>17</c:v>
                </c:pt>
                <c:pt idx="7">
                  <c:v>0</c:v>
                </c:pt>
                <c:pt idx="8">
                  <c:v>0</c:v>
                </c:pt>
                <c:pt idx="9">
                  <c:v>13</c:v>
                </c:pt>
                <c:pt idx="10">
                  <c:v>0</c:v>
                </c:pt>
                <c:pt idx="11">
                  <c:v>65</c:v>
                </c:pt>
                <c:pt idx="12">
                  <c:v>7</c:v>
                </c:pt>
                <c:pt idx="13">
                  <c:v>0</c:v>
                </c:pt>
                <c:pt idx="14">
                  <c:v>0</c:v>
                </c:pt>
                <c:pt idx="15">
                  <c:v>7</c:v>
                </c:pt>
                <c:pt idx="16">
                  <c:v>102</c:v>
                </c:pt>
                <c:pt idx="17">
                  <c:v>16</c:v>
                </c:pt>
                <c:pt idx="18">
                  <c:v>12</c:v>
                </c:pt>
                <c:pt idx="19">
                  <c:v>7</c:v>
                </c:pt>
                <c:pt idx="20">
                  <c:v>32</c:v>
                </c:pt>
                <c:pt idx="21">
                  <c:v>18</c:v>
                </c:pt>
                <c:pt idx="22">
                  <c:v>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0</c:v>
                </c:pt>
                <c:pt idx="31">
                  <c:v>10</c:v>
                </c:pt>
                <c:pt idx="32">
                  <c:v>0</c:v>
                </c:pt>
                <c:pt idx="33">
                  <c:v>0</c:v>
                </c:pt>
                <c:pt idx="34">
                  <c:v>6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348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9C7-4D76-844A-3D973FB4EE62}"/>
            </c:ext>
          </c:extLst>
        </c:ser>
        <c:ser>
          <c:idx val="2"/>
          <c:order val="14"/>
          <c:tx>
            <c:strRef>
              <c:f>'level-7'!$D$1</c:f>
              <c:strCache>
                <c:ptCount val="1"/>
                <c:pt idx="0">
                  <c:v>Firmicutes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'level-7'!$D$2:$D$44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14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9C7-4D76-844A-3D973FB4EE62}"/>
            </c:ext>
          </c:extLst>
        </c:ser>
        <c:ser>
          <c:idx val="1"/>
          <c:order val="15"/>
          <c:tx>
            <c:strRef>
              <c:f>'level-7'!$C$1</c:f>
              <c:strCache>
                <c:ptCount val="1"/>
                <c:pt idx="0">
                  <c:v>Bacteroidetes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'level-7'!$C$2:$C$44</c:f>
              <c:numCache>
                <c:formatCode>General</c:formatCode>
                <c:ptCount val="43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43</c:v>
                </c:pt>
                <c:pt idx="4">
                  <c:v>15</c:v>
                </c:pt>
                <c:pt idx="5">
                  <c:v>18</c:v>
                </c:pt>
                <c:pt idx="6">
                  <c:v>12</c:v>
                </c:pt>
                <c:pt idx="7">
                  <c:v>2</c:v>
                </c:pt>
                <c:pt idx="8">
                  <c:v>0</c:v>
                </c:pt>
                <c:pt idx="9">
                  <c:v>14</c:v>
                </c:pt>
                <c:pt idx="10">
                  <c:v>3</c:v>
                </c:pt>
                <c:pt idx="11">
                  <c:v>0</c:v>
                </c:pt>
                <c:pt idx="12">
                  <c:v>21</c:v>
                </c:pt>
                <c:pt idx="13">
                  <c:v>2</c:v>
                </c:pt>
                <c:pt idx="14">
                  <c:v>0</c:v>
                </c:pt>
                <c:pt idx="15">
                  <c:v>9</c:v>
                </c:pt>
                <c:pt idx="16">
                  <c:v>14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8</c:v>
                </c:pt>
                <c:pt idx="21">
                  <c:v>6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  <c:pt idx="27">
                  <c:v>6</c:v>
                </c:pt>
                <c:pt idx="28">
                  <c:v>0</c:v>
                </c:pt>
                <c:pt idx="29">
                  <c:v>39</c:v>
                </c:pt>
                <c:pt idx="30">
                  <c:v>14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8</c:v>
                </c:pt>
                <c:pt idx="35">
                  <c:v>0</c:v>
                </c:pt>
                <c:pt idx="36">
                  <c:v>9</c:v>
                </c:pt>
                <c:pt idx="37">
                  <c:v>5</c:v>
                </c:pt>
                <c:pt idx="38">
                  <c:v>0</c:v>
                </c:pt>
                <c:pt idx="39">
                  <c:v>14</c:v>
                </c:pt>
                <c:pt idx="40">
                  <c:v>5</c:v>
                </c:pt>
                <c:pt idx="41">
                  <c:v>20</c:v>
                </c:pt>
                <c:pt idx="4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9C7-4D76-844A-3D973FB4EE62}"/>
            </c:ext>
          </c:extLst>
        </c:ser>
        <c:ser>
          <c:idx val="0"/>
          <c:order val="16"/>
          <c:tx>
            <c:strRef>
              <c:f>'level-7'!$B$1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'level-7'!$A$2:$A$44</c:f>
              <c:strCache>
                <c:ptCount val="4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A4</c:v>
                </c:pt>
                <c:pt idx="4">
                  <c:v>A5</c:v>
                </c:pt>
                <c:pt idx="5">
                  <c:v>A6</c:v>
                </c:pt>
                <c:pt idx="6">
                  <c:v>A7</c:v>
                </c:pt>
                <c:pt idx="7">
                  <c:v>A8</c:v>
                </c:pt>
                <c:pt idx="8">
                  <c:v>A9</c:v>
                </c:pt>
                <c:pt idx="9">
                  <c:v>A10</c:v>
                </c:pt>
                <c:pt idx="10">
                  <c:v>B1</c:v>
                </c:pt>
                <c:pt idx="11">
                  <c:v>B2</c:v>
                </c:pt>
                <c:pt idx="12">
                  <c:v>B3</c:v>
                </c:pt>
                <c:pt idx="13">
                  <c:v>C1</c:v>
                </c:pt>
                <c:pt idx="14">
                  <c:v>C2</c:v>
                </c:pt>
                <c:pt idx="15">
                  <c:v>C3</c:v>
                </c:pt>
                <c:pt idx="16">
                  <c:v>C4</c:v>
                </c:pt>
                <c:pt idx="17">
                  <c:v>C5</c:v>
                </c:pt>
                <c:pt idx="18">
                  <c:v>D1</c:v>
                </c:pt>
                <c:pt idx="19">
                  <c:v>D2</c:v>
                </c:pt>
                <c:pt idx="20">
                  <c:v>D3</c:v>
                </c:pt>
                <c:pt idx="21">
                  <c:v>D4</c:v>
                </c:pt>
                <c:pt idx="22">
                  <c:v>D5</c:v>
                </c:pt>
                <c:pt idx="23">
                  <c:v>E1</c:v>
                </c:pt>
                <c:pt idx="24">
                  <c:v>E2</c:v>
                </c:pt>
                <c:pt idx="25">
                  <c:v>E3</c:v>
                </c:pt>
                <c:pt idx="26">
                  <c:v>E4</c:v>
                </c:pt>
                <c:pt idx="27">
                  <c:v>E6</c:v>
                </c:pt>
                <c:pt idx="28">
                  <c:v>E7</c:v>
                </c:pt>
                <c:pt idx="29">
                  <c:v>F1</c:v>
                </c:pt>
                <c:pt idx="30">
                  <c:v>F2</c:v>
                </c:pt>
                <c:pt idx="31">
                  <c:v>G1</c:v>
                </c:pt>
                <c:pt idx="32">
                  <c:v>G2</c:v>
                </c:pt>
                <c:pt idx="33">
                  <c:v>G3</c:v>
                </c:pt>
                <c:pt idx="34">
                  <c:v>G4</c:v>
                </c:pt>
                <c:pt idx="35">
                  <c:v>G5</c:v>
                </c:pt>
                <c:pt idx="36">
                  <c:v>G6</c:v>
                </c:pt>
                <c:pt idx="37">
                  <c:v>G7</c:v>
                </c:pt>
                <c:pt idx="38">
                  <c:v>G8</c:v>
                </c:pt>
                <c:pt idx="39">
                  <c:v>G9</c:v>
                </c:pt>
                <c:pt idx="40">
                  <c:v>H1</c:v>
                </c:pt>
                <c:pt idx="41">
                  <c:v>H2</c:v>
                </c:pt>
                <c:pt idx="42">
                  <c:v>H3</c:v>
                </c:pt>
              </c:strCache>
            </c:strRef>
          </c:cat>
          <c:val>
            <c:numRef>
              <c:f>'level-7'!$B$2:$B$44</c:f>
              <c:numCache>
                <c:formatCode>General</c:formatCode>
                <c:ptCount val="43"/>
                <c:pt idx="0">
                  <c:v>3220</c:v>
                </c:pt>
                <c:pt idx="1">
                  <c:v>1019</c:v>
                </c:pt>
                <c:pt idx="2">
                  <c:v>3329</c:v>
                </c:pt>
                <c:pt idx="3">
                  <c:v>1145</c:v>
                </c:pt>
                <c:pt idx="4">
                  <c:v>1949</c:v>
                </c:pt>
                <c:pt idx="5">
                  <c:v>1125</c:v>
                </c:pt>
                <c:pt idx="6">
                  <c:v>254</c:v>
                </c:pt>
                <c:pt idx="7">
                  <c:v>701</c:v>
                </c:pt>
                <c:pt idx="8">
                  <c:v>510</c:v>
                </c:pt>
                <c:pt idx="9">
                  <c:v>323</c:v>
                </c:pt>
                <c:pt idx="10">
                  <c:v>1686</c:v>
                </c:pt>
                <c:pt idx="11">
                  <c:v>366</c:v>
                </c:pt>
                <c:pt idx="12">
                  <c:v>2444</c:v>
                </c:pt>
                <c:pt idx="13">
                  <c:v>151</c:v>
                </c:pt>
                <c:pt idx="14">
                  <c:v>60</c:v>
                </c:pt>
                <c:pt idx="15">
                  <c:v>1439</c:v>
                </c:pt>
                <c:pt idx="16">
                  <c:v>382</c:v>
                </c:pt>
                <c:pt idx="17">
                  <c:v>212</c:v>
                </c:pt>
                <c:pt idx="18">
                  <c:v>508</c:v>
                </c:pt>
                <c:pt idx="19">
                  <c:v>531</c:v>
                </c:pt>
                <c:pt idx="20">
                  <c:v>619</c:v>
                </c:pt>
                <c:pt idx="21">
                  <c:v>4646</c:v>
                </c:pt>
                <c:pt idx="22">
                  <c:v>414</c:v>
                </c:pt>
                <c:pt idx="23">
                  <c:v>1555</c:v>
                </c:pt>
                <c:pt idx="24">
                  <c:v>198</c:v>
                </c:pt>
                <c:pt idx="25">
                  <c:v>55</c:v>
                </c:pt>
                <c:pt idx="26">
                  <c:v>6091</c:v>
                </c:pt>
                <c:pt idx="27">
                  <c:v>2360</c:v>
                </c:pt>
                <c:pt idx="28">
                  <c:v>3216</c:v>
                </c:pt>
                <c:pt idx="29">
                  <c:v>1219</c:v>
                </c:pt>
                <c:pt idx="30">
                  <c:v>315</c:v>
                </c:pt>
                <c:pt idx="31">
                  <c:v>1786</c:v>
                </c:pt>
                <c:pt idx="32">
                  <c:v>558</c:v>
                </c:pt>
                <c:pt idx="33">
                  <c:v>140</c:v>
                </c:pt>
                <c:pt idx="34">
                  <c:v>2687</c:v>
                </c:pt>
                <c:pt idx="35">
                  <c:v>656</c:v>
                </c:pt>
                <c:pt idx="36">
                  <c:v>295</c:v>
                </c:pt>
                <c:pt idx="37">
                  <c:v>3657</c:v>
                </c:pt>
                <c:pt idx="38">
                  <c:v>584</c:v>
                </c:pt>
                <c:pt idx="39">
                  <c:v>3187</c:v>
                </c:pt>
                <c:pt idx="40">
                  <c:v>3713</c:v>
                </c:pt>
                <c:pt idx="41">
                  <c:v>3094</c:v>
                </c:pt>
                <c:pt idx="42">
                  <c:v>1787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9C7-4D76-844A-3D973FB4E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12521072"/>
        <c:axId val="312516808"/>
      </c:barChart>
      <c:catAx>
        <c:axId val="31252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16808"/>
        <c:crosses val="autoZero"/>
        <c:auto val="1"/>
        <c:lblAlgn val="ctr"/>
        <c:lblOffset val="100"/>
        <c:noMultiLvlLbl val="0"/>
      </c:catAx>
      <c:valAx>
        <c:axId val="312516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2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353001358840521"/>
          <c:y val="2.9167866746631046E-2"/>
          <c:w val="0.12646998641159485"/>
          <c:h val="0.946312766376067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9:59:41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AFFB-7B48-4CE7-8408-54FD297F57A6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9025-733E-4351-BC5F-4B9F70F63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of the sea urchin tissue collection after the sea urchin is cut open to remove the gut tissue. In the back you can see a biohazard container with all the biological hazards to be transported and properly discarded.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2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6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Jaccard Emperor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8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3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Jaccard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4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5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5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0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eveness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02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frequency distribution by  size classes in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2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1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3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2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</a:t>
            </a:r>
            <a:r>
              <a:rPr lang="en-US" dirty="0" err="1"/>
              <a:t>faith_pd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90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5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6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3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41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Small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(1.5+2in)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/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(2.5+3in)</a:t>
            </a:r>
            <a:r>
              <a:rPr lang="en-US"/>
              <a:t>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Large</a:t>
            </a:r>
            <a:r>
              <a:rPr lang="en-US"/>
              <a:t> (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3.5++)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5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0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Unweighted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41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4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4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1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41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Alpha group significance weighted </a:t>
            </a:r>
            <a:r>
              <a:rPr lang="en-US" dirty="0" err="1"/>
              <a:t>unifrag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3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Permanova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labels to sea and 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0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Permanova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9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them 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1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is an image showing the products of the PCR reactions.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4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location, size,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57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by location. </a:t>
            </a:r>
          </a:p>
          <a:p>
            <a:r>
              <a:rPr lang="en-US" dirty="0"/>
              <a:t>H1: genotype determine microbiome?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feature alignment 2603 sampling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Bray Curtis Emperor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F9025-733E-4351-BC5F-4B9F70F637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57C0-ABD8-4FE7-8611-A15D8DCDB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E7849-BFEA-4250-9B35-EE49F3B7D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F5EE-D1B1-43B2-BD32-E4246B78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1CCDB-0397-4614-A08D-9281A72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EF38-A247-420A-A996-B49E6AD7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D157-97B3-4CDF-B485-D779AED6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3DCD8-9B67-4D81-B91F-D7FE3655E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A50C-5925-469F-8B91-81EE9DF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CEEA5-53BD-489C-9A15-D58D57E1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114F-3E6E-4AE7-84F7-A1EE7B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C5224-CB23-4E69-A334-0CB4FC378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00AFC-C671-4CC3-9093-B38DF6FA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E02-DDC3-4F28-88C6-ADDAB14B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D8F-12D8-47C4-AAB3-89594C60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DD38-A7B1-460B-9799-630AFF44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7F39-65D0-400F-8321-527EC846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AE41-1CA0-4310-9FF0-16BFB7E8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2096-8CC3-4D34-871C-421C5F3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C17C-C269-422F-B3A7-1FCF4103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9147-8647-40DB-AA0B-719CE77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CC5D-48AC-49D0-9E92-BA11A5C2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472D-A46C-4529-A450-EAC65038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88E3-9D8C-4CBC-88BA-AB3642F9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BAB-2186-4266-9C1F-E97C6D9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D13F-6869-4C3E-BD29-B687B2CF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AA5-C3A7-4C76-BD8E-63D43D4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CA4B-4D47-4395-8BD9-50F0F5D1D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4CE1E-2891-45EB-89B8-BDA1ECC2F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9567B-9F9B-4F0C-84F4-536F6BB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6813A-DA4D-411B-8783-674CA6F6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7F6A8-35BB-4514-A6E8-86D084F4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9A28-E1BC-4599-897D-3F8172DB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FA01-887F-4CD1-BBB7-165E8766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08195-B3E8-4348-8BE3-694D2C0E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97C1E-3BF0-4070-85C2-CD5F3DE91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6E95-BDDA-402A-8378-1FE3A00FE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32303-7DEA-4D7C-8CA4-F17C423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2CC24-8F4C-4549-85E0-72289766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E7848-D15F-4446-BF6B-C4E5282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93B7-9782-467B-8CA6-49908BDF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9D4B-10CB-4A5A-995E-849B52C5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BEA3-9C3E-46BA-868D-6985B5F7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51F69-6D3A-42B9-A435-10FDC02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BBFCC-EAC1-4A7A-A0B8-76D4D292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C6E03-2818-44B8-B905-2A12C82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5E88-DF4A-44EB-B13E-926A2072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A692-08C5-4B63-A304-0D6ED6A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0000-235C-4C0A-807B-83B4944A4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92AC7-BF05-4B6A-A3CC-165A46C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8F95-CEE9-4829-A5E8-DC005A26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21EB2-1536-441A-8AFD-C6349B1E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C3010-607E-43DB-B4A7-407944C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E99-0FBD-46D0-A66F-BAE6E72F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A2E76-6175-4A1F-B12C-B97322DD0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B940B-8B0A-4688-9D90-86F2F533E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8B1FA-7F24-407E-BB8A-F73811CC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3AA3-EC5F-4A25-B5F7-652C22DC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0BA5A-56EF-447D-B8A5-1B581EDE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FCC9-1971-4883-B8A0-02E3BFEB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F6DB-F3F3-4FCB-AF1B-F231D8D3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6001-F1CE-4DA7-B6A1-02259513A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A711-0284-4211-AFF7-4FAFCEC514CC}" type="datetimeFigureOut">
              <a:rPr lang="en-US" smtClean="0"/>
              <a:t>08-Oct-20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2D2D-D27A-4671-9B6C-1583C4F59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8280-046A-4E83-88A9-5098F8205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77B0-6AC0-4856-80F4-EB3823791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0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0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1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1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5932-74B8-4730-A7B1-0F3FC5AE5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04A5B-AC29-4F2B-BF86-BA5754A66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Collection info</a:t>
            </a:r>
          </a:p>
        </p:txBody>
      </p:sp>
    </p:spTree>
    <p:extLst>
      <p:ext uri="{BB962C8B-B14F-4D97-AF65-F5344CB8AC3E}">
        <p14:creationId xmlns:p14="http://schemas.microsoft.com/office/powerpoint/2010/main" val="176514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18642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9187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F52487-EBDE-49E7-9E70-1E407E08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5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93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06E78E-68EE-47B3-8C36-0902CDFE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53863"/>
              </p:ext>
            </p:extLst>
          </p:nvPr>
        </p:nvGraphicFramePr>
        <p:xfrm>
          <a:off x="1250952" y="643466"/>
          <a:ext cx="9690096" cy="557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6505">
                  <a:extLst>
                    <a:ext uri="{9D8B030D-6E8A-4147-A177-3AD203B41FA5}">
                      <a16:colId xmlns:a16="http://schemas.microsoft.com/office/drawing/2014/main" val="3908206974"/>
                    </a:ext>
                  </a:extLst>
                </a:gridCol>
                <a:gridCol w="5293591">
                  <a:extLst>
                    <a:ext uri="{9D8B030D-6E8A-4147-A177-3AD203B41FA5}">
                      <a16:colId xmlns:a16="http://schemas.microsoft.com/office/drawing/2014/main" val="1724286392"/>
                    </a:ext>
                  </a:extLst>
                </a:gridCol>
              </a:tblGrid>
              <a:tr h="61900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Ingredient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PCR Total Reaction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 anchor="ctr"/>
                </a:tc>
                <a:extLst>
                  <a:ext uri="{0D108BD9-81ED-4DB2-BD59-A6C34878D82A}">
                    <a16:rowId xmlns:a16="http://schemas.microsoft.com/office/drawing/2014/main" val="289486784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Buffer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278441645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Pol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216365380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ddH20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15.75uL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771910507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DNTPs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.5uL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68231931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BSA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0218686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DNA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3358189020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Primers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1.25uL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159817259"/>
                  </a:ext>
                </a:extLst>
              </a:tr>
              <a:tr h="619008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100" u="none" strike="noStrike">
                          <a:effectLst/>
                        </a:rPr>
                        <a:t>25uL</a:t>
                      </a:r>
                      <a:endParaRPr lang="en-US" sz="4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809" marR="179809" marT="9989" marB="0"/>
                </a:tc>
                <a:extLst>
                  <a:ext uri="{0D108BD9-81ED-4DB2-BD59-A6C34878D82A}">
                    <a16:rowId xmlns:a16="http://schemas.microsoft.com/office/drawing/2014/main" val="4235973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8778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F12-79C2-4C01-80D1-6553D09EAB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2842" y="643466"/>
            <a:ext cx="730631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4483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03665-EB75-4242-84BA-4F3B3A8F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" y="72324"/>
            <a:ext cx="12190082" cy="64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59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BF08EE-2599-47F1-971A-3A951D76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0"/>
            <a:ext cx="7351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76CE1E-E6E2-4AA2-A429-B8D83FA46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16057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46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182FF-32B8-4549-A6AA-7AC2F6C9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998791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046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A202-4FE7-4312-B714-48191D537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41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941301-F0E9-4DB2-B5A6-1B698674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46" y="114592"/>
            <a:ext cx="9902858" cy="6592579"/>
          </a:xfrm>
          <a:prstGeom prst="rect">
            <a:avLst/>
          </a:prstGeom>
        </p:spPr>
      </p:pic>
      <p:pic>
        <p:nvPicPr>
          <p:cNvPr id="2" name="Picture 2" descr="location pin connectsafely 21504">
            <a:extLst>
              <a:ext uri="{FF2B5EF4-FFF2-40B4-BE49-F238E27FC236}">
                <a16:creationId xmlns:a16="http://schemas.microsoft.com/office/drawing/2014/main" id="{936EE67B-EB64-414F-BDFD-8E338010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26" y="427191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cation pin connectsafely 21504">
            <a:extLst>
              <a:ext uri="{FF2B5EF4-FFF2-40B4-BE49-F238E27FC236}">
                <a16:creationId xmlns:a16="http://schemas.microsoft.com/office/drawing/2014/main" id="{C89B7EC5-2A8C-4AE5-A57F-2AA21CAB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09" y="423386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cation pin connectsafely 21504">
            <a:extLst>
              <a:ext uri="{FF2B5EF4-FFF2-40B4-BE49-F238E27FC236}">
                <a16:creationId xmlns:a16="http://schemas.microsoft.com/office/drawing/2014/main" id="{B2637D4D-8039-402C-B8E6-C8BCC214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38" y="429456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cation pin connectsafely 21504">
            <a:extLst>
              <a:ext uri="{FF2B5EF4-FFF2-40B4-BE49-F238E27FC236}">
                <a16:creationId xmlns:a16="http://schemas.microsoft.com/office/drawing/2014/main" id="{33F6022D-6177-43F6-B793-6A2B876F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58" y="361384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ocation pin connectsafely 21504">
            <a:extLst>
              <a:ext uri="{FF2B5EF4-FFF2-40B4-BE49-F238E27FC236}">
                <a16:creationId xmlns:a16="http://schemas.microsoft.com/office/drawing/2014/main" id="{E1A75DA7-3A3C-426F-84C5-DEF4A56E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878" y="326201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ocation pin connectsafely 21504">
            <a:extLst>
              <a:ext uri="{FF2B5EF4-FFF2-40B4-BE49-F238E27FC236}">
                <a16:creationId xmlns:a16="http://schemas.microsoft.com/office/drawing/2014/main" id="{5EA4E315-7846-45F6-ACA5-2CB9812A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61" y="294095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ocation pin connectsafely 21504">
            <a:extLst>
              <a:ext uri="{FF2B5EF4-FFF2-40B4-BE49-F238E27FC236}">
                <a16:creationId xmlns:a16="http://schemas.microsoft.com/office/drawing/2014/main" id="{EA0DAC18-B0A5-4073-9D4A-C173ED2D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3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cation pin connectsafely 21504">
            <a:extLst>
              <a:ext uri="{FF2B5EF4-FFF2-40B4-BE49-F238E27FC236}">
                <a16:creationId xmlns:a16="http://schemas.microsoft.com/office/drawing/2014/main" id="{282DFB33-1963-4E62-81EE-9B04D926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78" y="3429000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F6E0A-58FD-4EF7-99EC-60AEB4D9F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erto Rico Map silhouette - Free Vector Silhouettes | Creazilla">
            <a:extLst>
              <a:ext uri="{FF2B5EF4-FFF2-40B4-BE49-F238E27FC236}">
                <a16:creationId xmlns:a16="http://schemas.microsoft.com/office/drawing/2014/main" id="{AB87897E-8256-4159-A868-0555CD7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6" y="2176463"/>
            <a:ext cx="762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cation pin connectsafely 21504">
            <a:extLst>
              <a:ext uri="{FF2B5EF4-FFF2-40B4-BE49-F238E27FC236}">
                <a16:creationId xmlns:a16="http://schemas.microsoft.com/office/drawing/2014/main" id="{25389F5D-8B66-4CFB-898B-5DA043B7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18" y="412083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cation pin connectsafely 21504">
            <a:extLst>
              <a:ext uri="{FF2B5EF4-FFF2-40B4-BE49-F238E27FC236}">
                <a16:creationId xmlns:a16="http://schemas.microsoft.com/office/drawing/2014/main" id="{F7E33EC5-3A89-40C1-AF95-EFB1E55E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3" y="4084151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cation pin connectsafely 21504">
            <a:extLst>
              <a:ext uri="{FF2B5EF4-FFF2-40B4-BE49-F238E27FC236}">
                <a16:creationId xmlns:a16="http://schemas.microsoft.com/office/drawing/2014/main" id="{15AF79FF-326C-4697-9942-8E14E2F2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9148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location pin connectsafely 21504">
            <a:extLst>
              <a:ext uri="{FF2B5EF4-FFF2-40B4-BE49-F238E27FC236}">
                <a16:creationId xmlns:a16="http://schemas.microsoft.com/office/drawing/2014/main" id="{9C2541BA-33BF-40C4-8A21-8592D3F2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28" y="3017496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location pin connectsafely 21504">
            <a:extLst>
              <a:ext uri="{FF2B5EF4-FFF2-40B4-BE49-F238E27FC236}">
                <a16:creationId xmlns:a16="http://schemas.microsoft.com/office/drawing/2014/main" id="{BF07F703-EA82-43C9-B11D-105FE497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08" y="2453485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cation pin connectsafely 21504">
            <a:extLst>
              <a:ext uri="{FF2B5EF4-FFF2-40B4-BE49-F238E27FC236}">
                <a16:creationId xmlns:a16="http://schemas.microsoft.com/office/drawing/2014/main" id="{6F96C2D5-B680-459B-96CF-60FDAB24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88" y="1931152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location pin connectsafely 21504">
            <a:extLst>
              <a:ext uri="{FF2B5EF4-FFF2-40B4-BE49-F238E27FC236}">
                <a16:creationId xmlns:a16="http://schemas.microsoft.com/office/drawing/2014/main" id="{784C57E1-DC2A-43C9-B0C3-FBAE0B24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58" y="2758874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location pin connectsafely 21504">
            <a:extLst>
              <a:ext uri="{FF2B5EF4-FFF2-40B4-BE49-F238E27FC236}">
                <a16:creationId xmlns:a16="http://schemas.microsoft.com/office/drawing/2014/main" id="{56C57C96-AB12-48E5-805E-143700DB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4" y="2776993"/>
            <a:ext cx="297730" cy="2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14:cNvPr>
              <p14:cNvContentPartPr/>
              <p14:nvPr/>
            </p14:nvContentPartPr>
            <p14:xfrm>
              <a:off x="-1281744" y="112058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DFF9C6-C17A-45A5-8F1C-2AFEAFC3C4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90384" y="11119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11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E30308-C992-4306-903E-2A970E7A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897267"/>
              </p:ext>
            </p:extLst>
          </p:nvPr>
        </p:nvGraphicFramePr>
        <p:xfrm>
          <a:off x="1771973" y="132204"/>
          <a:ext cx="8442585" cy="633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73" y="132204"/>
                        <a:ext cx="8442585" cy="633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55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344D9A-BDF2-488D-942C-A8AE9BBDE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88781"/>
              </p:ext>
            </p:extLst>
          </p:nvPr>
        </p:nvGraphicFramePr>
        <p:xfrm>
          <a:off x="1157207" y="138263"/>
          <a:ext cx="8875087" cy="666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207" y="138263"/>
                        <a:ext cx="8875087" cy="666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6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85A817A-94BF-4197-A109-E9BD62727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coral&#10;&#10;Description automatically generated">
            <a:extLst>
              <a:ext uri="{FF2B5EF4-FFF2-40B4-BE49-F238E27FC236}">
                <a16:creationId xmlns:a16="http://schemas.microsoft.com/office/drawing/2014/main" id="{5DBB6117-FAEB-4634-892A-C5BCB26C1E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1"/>
            <a:ext cx="10905066" cy="5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3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8A158641-14DE-4163-A369-26BCBF3D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8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BD29E8-B90F-40F8-BA46-973D2362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B281ED8-99BF-40E2-9B59-BC7BD4A93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F459169-555E-4070-8AAD-234F1CBC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81B6F50-213C-4BE6-B218-221A8FDB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6E58E0E-26A6-48FA-B84F-E9761A9F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316A34E-BD40-41D3-A5A9-366A35EE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0AF33D11-8A7E-4EAC-8FD5-C13632EF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647519"/>
            <a:ext cx="10181202" cy="5700254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07BA771C-E3C1-40D1-BA1E-FD94F029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45" y="23316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968778E9-B4BD-4689-B22B-693341C56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6677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AE18D78-66B5-4E1C-8F90-BCDCFE75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534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2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green&#10;&#10;Description automatically generated">
            <a:extLst>
              <a:ext uri="{FF2B5EF4-FFF2-40B4-BE49-F238E27FC236}">
                <a16:creationId xmlns:a16="http://schemas.microsoft.com/office/drawing/2014/main" id="{BDD76454-9D5B-4CFB-B7A8-32ABE47B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7BBB6D0-D9EB-42F9-A7F9-F024796E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50" y="21637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81FE9-3E4C-467B-8E93-B179612E7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9EF7096-9C7B-4C7F-9B09-C90F00407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22" y="2153818"/>
            <a:ext cx="3414056" cy="2347163"/>
          </a:xfrm>
          <a:prstGeom prst="rect">
            <a:avLst/>
          </a:prstGeom>
        </p:spPr>
      </p:pic>
      <p:pic>
        <p:nvPicPr>
          <p:cNvPr id="5" name="Picture 4" descr="A picture containing sitting, light, stop, traffic&#10;&#10;Description automatically generated">
            <a:extLst>
              <a:ext uri="{FF2B5EF4-FFF2-40B4-BE49-F238E27FC236}">
                <a16:creationId xmlns:a16="http://schemas.microsoft.com/office/drawing/2014/main" id="{270A2A33-4222-4C03-9472-428D1BC77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9" y="67412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1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light at night&#10;&#10;Description automatically generated">
            <a:extLst>
              <a:ext uri="{FF2B5EF4-FFF2-40B4-BE49-F238E27FC236}">
                <a16:creationId xmlns:a16="http://schemas.microsoft.com/office/drawing/2014/main" id="{A8261324-1DDD-40CB-B3B9-8CF8743A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648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41B1C2-37AD-44AB-BAC4-C8DA5A00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5" y="174103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A7AEC65-2D96-42C7-91D8-07CEBEABC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7D5A33B-8C30-4BDA-9068-5FC9B7A5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833" y="273172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3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lorful&#10;&#10;Description automatically generated">
            <a:extLst>
              <a:ext uri="{FF2B5EF4-FFF2-40B4-BE49-F238E27FC236}">
                <a16:creationId xmlns:a16="http://schemas.microsoft.com/office/drawing/2014/main" id="{56516BB1-5B12-4C3A-ADC6-D1E09CD4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B226F26-1A7F-437D-85DF-FA453F69C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9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computer&#10;&#10;Description automatically generated">
            <a:extLst>
              <a:ext uri="{FF2B5EF4-FFF2-40B4-BE49-F238E27FC236}">
                <a16:creationId xmlns:a16="http://schemas.microsoft.com/office/drawing/2014/main" id="{2D63EC57-F34B-4B7E-9A20-13F5B8221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EC2E836-4B9D-4A9B-A32D-8A4B5EDE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16" y="27253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8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D520B9D-A92B-4385-B745-3F9E4C94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718181-2F5F-49BD-967C-4802AC58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0" y="222726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DCF17B4-52FB-487F-A289-E5CF4C63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B9CA39B-2B74-4090-903F-E7D5B410E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01" y="16457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08635D84-1C46-442C-9B1A-966836AE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2DFF2-2949-4F0E-B945-B8D2AD0E7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05" y="16203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3CF99525-C04A-4158-BFFE-A798FB18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" y="578873"/>
            <a:ext cx="10181202" cy="570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862CA-2041-4027-A6B4-A0FE6BC7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6" y="28015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7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green, traffic&#10;&#10;Description automatically generated">
            <a:extLst>
              <a:ext uri="{FF2B5EF4-FFF2-40B4-BE49-F238E27FC236}">
                <a16:creationId xmlns:a16="http://schemas.microsoft.com/office/drawing/2014/main" id="{8D038CEC-3804-4A97-AECB-EF622000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357BFAA-6AE0-438C-9C46-47881F0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72" y="20204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nature, reef, underwater, coral&#10;&#10;Description automatically generated">
            <a:extLst>
              <a:ext uri="{FF2B5EF4-FFF2-40B4-BE49-F238E27FC236}">
                <a16:creationId xmlns:a16="http://schemas.microsoft.com/office/drawing/2014/main" id="{87AC595C-8F37-479E-B057-A6ECAD48B8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13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5CE65D53-3029-4345-A8C4-B5AAFAC2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7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3456073-874A-406E-8D0E-9119B96A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CC8CBA9-F26D-4447-9FE9-11B4A594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C31B592-C185-468B-A786-519637FC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FBAF9DE-5A91-44BE-A048-0CFF74669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9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C716854-FCE8-4037-A859-78E5C484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56FDA9D-0745-44DE-A85A-0EE9EB0A4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705884"/>
            <a:ext cx="11380186" cy="5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D697DD1-1803-4E6B-8CF4-04372157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1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273A957-3DF1-49F3-A403-EF4B1C5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375655"/>
            <a:ext cx="11380186" cy="61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48FFF5C-B725-4E2B-B12C-EA2DE6B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213081"/>
            <a:ext cx="11380186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different, indoor&#10;&#10;Description automatically generated">
            <a:extLst>
              <a:ext uri="{FF2B5EF4-FFF2-40B4-BE49-F238E27FC236}">
                <a16:creationId xmlns:a16="http://schemas.microsoft.com/office/drawing/2014/main" id="{5B2DD684-1FB4-4261-95E0-7F4CA4D30C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r="8638"/>
          <a:stretch/>
        </p:blipFill>
        <p:spPr>
          <a:xfrm>
            <a:off x="1431683" y="643466"/>
            <a:ext cx="93286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0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929CE36-DFD1-4C34-8A7B-CB711D994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34758"/>
            <a:ext cx="11380186" cy="55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B4486B1-6A0C-458A-BFA7-47F46BF8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6F4E46B-14F6-4E06-8535-5F94B04A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507747"/>
            <a:ext cx="11380186" cy="5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18EA253C-C4CA-4925-A73F-7E214816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" y="644919"/>
            <a:ext cx="11380186" cy="55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8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computer, colorful&#10;&#10;Description automatically generated">
            <a:extLst>
              <a:ext uri="{FF2B5EF4-FFF2-40B4-BE49-F238E27FC236}">
                <a16:creationId xmlns:a16="http://schemas.microsoft.com/office/drawing/2014/main" id="{24F5F542-B457-4094-BAFF-C1AF0F272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5638596A-1A77-460C-9EB4-322AC5B44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247" y="2661853"/>
            <a:ext cx="1219306" cy="1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6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6C5518D5-A65C-44C5-8785-FB020DCF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9" y="5090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2BC67F4-8E85-456D-A7C5-DA8619E37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16" y="28650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7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1AB6C10-087C-48F1-A445-461C87482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0" y="1738312"/>
            <a:ext cx="4114800" cy="2200275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CE20465-57BA-49C1-B095-923ABAE6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" y="578873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289A248-54F0-4524-AFBD-1794B07E0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BA5B817-3306-4926-BC33-184C1777B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997" y="142986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95CA9808-A041-4F88-8244-FC7F1BCE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6607AF-2476-4D9B-B3BA-D1A65EFAE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05" y="19505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7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520100E-31BD-4F7F-B84A-AF0304D0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217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496E293-E89B-4C43-B23A-240FDD1D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16" y="27126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indoor, sitting, bag, table&#10;&#10;Description automatically generated">
            <a:extLst>
              <a:ext uri="{FF2B5EF4-FFF2-40B4-BE49-F238E27FC236}">
                <a16:creationId xmlns:a16="http://schemas.microsoft.com/office/drawing/2014/main" id="{5417362C-B6AF-41F6-AF98-DDA5EFD870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/>
          <a:stretch/>
        </p:blipFill>
        <p:spPr>
          <a:xfrm rot="16200000">
            <a:off x="3310466" y="519822"/>
            <a:ext cx="5571067" cy="5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light, traffic, stop&#10;&#10;Description automatically generated">
            <a:extLst>
              <a:ext uri="{FF2B5EF4-FFF2-40B4-BE49-F238E27FC236}">
                <a16:creationId xmlns:a16="http://schemas.microsoft.com/office/drawing/2014/main" id="{4D656C33-C952-4DE0-A99B-1498E038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578872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5661E74-E501-49F2-88BB-F44B12BC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172" y="225541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3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69A7FAF-B8D0-44C6-A96E-73DDAEAC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97" y="2617403"/>
            <a:ext cx="1219306" cy="1534293"/>
          </a:xfrm>
          <a:prstGeom prst="rect">
            <a:avLst/>
          </a:prstGeom>
        </p:spPr>
      </p:pic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831F2966-58D5-45AA-B5EF-645BE0528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9" y="534422"/>
            <a:ext cx="10181202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sitting, traffic, computer&#10;&#10;Description automatically generated">
            <a:extLst>
              <a:ext uri="{FF2B5EF4-FFF2-40B4-BE49-F238E27FC236}">
                <a16:creationId xmlns:a16="http://schemas.microsoft.com/office/drawing/2014/main" id="{B5C83F65-69F7-4670-822F-D6940EAC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025D0E39-4510-4D96-818C-AA80492F6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6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B63B53F6-9FFC-4F03-A126-3476941A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47092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2B45B25-3A8D-43C7-9CE2-48AD45C9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2017712"/>
            <a:ext cx="41148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EC81DBDD-CC58-4307-B91E-638B201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5215141-F31B-404D-9E0B-5C5BBD9E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97" y="1334615"/>
            <a:ext cx="56088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0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ight&#10;&#10;Description automatically generated">
            <a:extLst>
              <a:ext uri="{FF2B5EF4-FFF2-40B4-BE49-F238E27FC236}">
                <a16:creationId xmlns:a16="http://schemas.microsoft.com/office/drawing/2014/main" id="{D63AFCD7-844F-4790-A1B1-A1635464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AE1E2F-15C4-4DFE-9CEC-E951165B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05" y="1607683"/>
            <a:ext cx="1950889" cy="3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4985D7-A1FC-485E-96CC-C9A6779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51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83BFF66-E4ED-4F66-9B0F-62FFC4FE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6" y="2788871"/>
            <a:ext cx="146316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43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filled sky&#10;&#10;Description automatically generated">
            <a:extLst>
              <a:ext uri="{FF2B5EF4-FFF2-40B4-BE49-F238E27FC236}">
                <a16:creationId xmlns:a16="http://schemas.microsoft.com/office/drawing/2014/main" id="{DE5F0B43-90CF-4423-B622-C104A528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73"/>
            <a:ext cx="10181202" cy="570025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AECEB64-69C2-4908-A2C9-1B2D91845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72" y="1956968"/>
            <a:ext cx="3414056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B3655E-CA98-48AB-B1A5-106E7334B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82129"/>
              </p:ext>
            </p:extLst>
          </p:nvPr>
        </p:nvGraphicFramePr>
        <p:xfrm>
          <a:off x="1558925" y="314325"/>
          <a:ext cx="8423275" cy="632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8925" y="314325"/>
                        <a:ext cx="8423275" cy="632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109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283B0F-6C8C-4C85-BFD1-6C7DA2393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820812"/>
              </p:ext>
            </p:extLst>
          </p:nvPr>
        </p:nvGraphicFramePr>
        <p:xfrm>
          <a:off x="1533525" y="201652"/>
          <a:ext cx="8601075" cy="645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25" y="201652"/>
                        <a:ext cx="8601075" cy="645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0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2344-BF5F-46EB-B15E-D743718A1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95270"/>
              </p:ext>
            </p:extLst>
          </p:nvPr>
        </p:nvGraphicFramePr>
        <p:xfrm>
          <a:off x="962318" y="643466"/>
          <a:ext cx="10451127" cy="5743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606953785"/>
                    </a:ext>
                  </a:extLst>
                </a:gridCol>
                <a:gridCol w="2062304">
                  <a:extLst>
                    <a:ext uri="{9D8B030D-6E8A-4147-A177-3AD203B41FA5}">
                      <a16:colId xmlns:a16="http://schemas.microsoft.com/office/drawing/2014/main" val="1719750993"/>
                    </a:ext>
                  </a:extLst>
                </a:gridCol>
                <a:gridCol w="1125982">
                  <a:extLst>
                    <a:ext uri="{9D8B030D-6E8A-4147-A177-3AD203B41FA5}">
                      <a16:colId xmlns:a16="http://schemas.microsoft.com/office/drawing/2014/main" val="502370211"/>
                    </a:ext>
                  </a:extLst>
                </a:gridCol>
                <a:gridCol w="6218613">
                  <a:extLst>
                    <a:ext uri="{9D8B030D-6E8A-4147-A177-3AD203B41FA5}">
                      <a16:colId xmlns:a16="http://schemas.microsoft.com/office/drawing/2014/main" val="4219954941"/>
                    </a:ext>
                  </a:extLst>
                </a:gridCol>
              </a:tblGrid>
              <a:tr h="253754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Municipality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Coordinates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Approx. Depth (in feet)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Comment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1111124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Ceiba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18°13'07.8"N 65°36'15.4"W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1-4ft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Thriving environment, coral reef was present, lots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702229695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Culebra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18°18'08.8"N 65°18'33.8"W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Most diverse colony, some specimens were red, some had white tips, was mostly white, some sargasum at beach.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267306883"/>
                  </a:ext>
                </a:extLst>
              </a:tr>
              <a:tr h="459209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Guanica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17°56'05.2"N 66°57'25.6"W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– 5ft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shore. Little to no sargassum at beach, low visibility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208211843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Guayama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17°55'51.3"N 66°09'41.0"W;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17°55'47.3"N 66°09'32.1"W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1-10ft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Close to a harbor, low visibility. High amount of algae and fish, other types of sea urchin present, medium turbidity.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64689072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Isabella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18°30'56.8"N 67°06'00.6"W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2ft-6ft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Rocky Reef within 50ft of shoreline, coral was present. Strong current and riptide,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856947582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Luquillo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18°23'15.3"N 65°43'10.6"W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 surrounded by an algae bed, no coral. Urchin found in rock, rock found in big algae bed, healthy specimens (full gut).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350408998"/>
                  </a:ext>
                </a:extLst>
              </a:tr>
              <a:tr h="66466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Ponce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17°57'50.5"N 66°36'35.9"W;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17°58'20.7"N 66°37'04.5"W;</a:t>
                      </a:r>
                      <a:endParaRPr lang="pl-PL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300" u="none" strike="noStrike">
                          <a:effectLst/>
                        </a:rPr>
                        <a:t>17°57'54.5"N 66°36'28.1"W</a:t>
                      </a:r>
                      <a:endParaRPr lang="pl-PL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3 ft - 15ft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Rocks, little to no algae, no coral, within 50 ft of shore. Moderate levels of human trash, visibility good.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1084890346"/>
                  </a:ext>
                </a:extLst>
              </a:tr>
              <a:tr h="8701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Rincon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18°20'35.2"N 67°15'36.5"W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4 ft to 15 ft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Rocky Reef within 50ft of shoreline, coral was present. Many boats coming in and out that caused a lot of debris (highly turbid waters). Low visibility (4 feet). Healthy Specimens.</a:t>
                      </a:r>
                      <a:endParaRPr lang="en-US" sz="1600" u="none" strike="noStrike" dirty="0">
                        <a:effectLst/>
                      </a:endParaRPr>
                    </a:p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878" marR="39878" marT="2215" marB="0" anchor="ctr"/>
                </a:tc>
                <a:extLst>
                  <a:ext uri="{0D108BD9-81ED-4DB2-BD59-A6C34878D82A}">
                    <a16:rowId xmlns:a16="http://schemas.microsoft.com/office/drawing/2014/main" val="3494391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097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517BB5E-19E7-476D-B62A-BE5C587DF8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108237"/>
              </p:ext>
            </p:extLst>
          </p:nvPr>
        </p:nvGraphicFramePr>
        <p:xfrm>
          <a:off x="1412875" y="198394"/>
          <a:ext cx="8874125" cy="6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Acrobat Document" r:id="rId4" imgW="1756071" imgH="1318009" progId="AcroExch.Document.DC">
                  <p:embed/>
                </p:oleObj>
              </mc:Choice>
              <mc:Fallback>
                <p:oleObj name="Acrobat Document" r:id="rId4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198394"/>
                        <a:ext cx="8874125" cy="6659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49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B7A43BB-0BDC-4D40-A92D-9A1F3F456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87025"/>
              </p:ext>
            </p:extLst>
          </p:nvPr>
        </p:nvGraphicFramePr>
        <p:xfrm>
          <a:off x="1546225" y="238125"/>
          <a:ext cx="8537575" cy="640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6225" y="238125"/>
                        <a:ext cx="8537575" cy="640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868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8020254-7B9C-45EF-B3C5-C78ADDF2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29905"/>
              </p:ext>
            </p:extLst>
          </p:nvPr>
        </p:nvGraphicFramePr>
        <p:xfrm>
          <a:off x="1685925" y="244475"/>
          <a:ext cx="8639175" cy="648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925" y="244475"/>
                        <a:ext cx="8639175" cy="648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19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B86E38-0E1F-4CB4-A0AC-DDC4BD93A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28096"/>
              </p:ext>
            </p:extLst>
          </p:nvPr>
        </p:nvGraphicFramePr>
        <p:xfrm>
          <a:off x="1323975" y="161925"/>
          <a:ext cx="8721725" cy="65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75" y="161925"/>
                        <a:ext cx="8721725" cy="654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6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76631B-B245-4D54-9EF8-5B249859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266"/>
              </p:ext>
            </p:extLst>
          </p:nvPr>
        </p:nvGraphicFramePr>
        <p:xfrm>
          <a:off x="1704975" y="161925"/>
          <a:ext cx="8448675" cy="634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4975" y="161925"/>
                        <a:ext cx="8448675" cy="6340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679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2DF19F-AE41-4497-B5E5-C52DED06D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57213"/>
              </p:ext>
            </p:extLst>
          </p:nvPr>
        </p:nvGraphicFramePr>
        <p:xfrm>
          <a:off x="1355725" y="72987"/>
          <a:ext cx="8943975" cy="671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72987"/>
                        <a:ext cx="8943975" cy="671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89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C7D8C1-59C4-4678-AC87-52F371C54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051713"/>
              </p:ext>
            </p:extLst>
          </p:nvPr>
        </p:nvGraphicFramePr>
        <p:xfrm>
          <a:off x="1057275" y="1"/>
          <a:ext cx="9020175" cy="676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275" y="1"/>
                        <a:ext cx="9020175" cy="676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9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AA590D-29D4-4BF0-B11E-3FA9CD67A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488766"/>
              </p:ext>
            </p:extLst>
          </p:nvPr>
        </p:nvGraphicFramePr>
        <p:xfrm>
          <a:off x="1222375" y="93556"/>
          <a:ext cx="9013825" cy="6764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93556"/>
                        <a:ext cx="9013825" cy="6764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903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BAA6A4-AF41-4CEF-B3EC-3777BD8F4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92614"/>
              </p:ext>
            </p:extLst>
          </p:nvPr>
        </p:nvGraphicFramePr>
        <p:xfrm>
          <a:off x="1374775" y="180208"/>
          <a:ext cx="8658225" cy="649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4775" y="180208"/>
                        <a:ext cx="8658225" cy="649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614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18A830-A98F-43C3-82C6-95A926A10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73917"/>
              </p:ext>
            </p:extLst>
          </p:nvPr>
        </p:nvGraphicFramePr>
        <p:xfrm>
          <a:off x="1355725" y="123024"/>
          <a:ext cx="8810625" cy="6611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23024"/>
                        <a:ext cx="8810625" cy="6611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4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E8847-EBD2-4C94-BDE2-E14F6A395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27803"/>
              </p:ext>
            </p:extLst>
          </p:nvPr>
        </p:nvGraphicFramePr>
        <p:xfrm>
          <a:off x="643467" y="1020188"/>
          <a:ext cx="10905067" cy="4946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73">
                  <a:extLst>
                    <a:ext uri="{9D8B030D-6E8A-4147-A177-3AD203B41FA5}">
                      <a16:colId xmlns:a16="http://schemas.microsoft.com/office/drawing/2014/main" val="1499481442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4062130969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46095984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633565372"/>
                    </a:ext>
                  </a:extLst>
                </a:gridCol>
                <a:gridCol w="1342507">
                  <a:extLst>
                    <a:ext uri="{9D8B030D-6E8A-4147-A177-3AD203B41FA5}">
                      <a16:colId xmlns:a16="http://schemas.microsoft.com/office/drawing/2014/main" val="2052752450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336901098"/>
                    </a:ext>
                  </a:extLst>
                </a:gridCol>
                <a:gridCol w="1523020">
                  <a:extLst>
                    <a:ext uri="{9D8B030D-6E8A-4147-A177-3AD203B41FA5}">
                      <a16:colId xmlns:a16="http://schemas.microsoft.com/office/drawing/2014/main" val="1444975452"/>
                    </a:ext>
                  </a:extLst>
                </a:gridCol>
              </a:tblGrid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3.5 in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4.5 in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67024275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Rincon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01965104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Ponce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210584705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Luquillo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3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976412426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Isabela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90862231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Guayama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6865129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Guanica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341267761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Culebra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1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110969069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Ceiba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2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4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>
                          <a:effectLst/>
                        </a:rPr>
                        <a:t>-</a:t>
                      </a:r>
                      <a:endParaRPr lang="en-US" sz="4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900" u="none" strike="noStrike" dirty="0">
                          <a:effectLst/>
                        </a:rPr>
                        <a:t>-</a:t>
                      </a:r>
                      <a:endParaRPr lang="en-US" sz="4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35" marR="9135" marT="9135" marB="0" anchor="ctr"/>
                </a:tc>
                <a:extLst>
                  <a:ext uri="{0D108BD9-81ED-4DB2-BD59-A6C34878D82A}">
                    <a16:rowId xmlns:a16="http://schemas.microsoft.com/office/drawing/2014/main" val="225981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9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13A1A1D-2558-481E-AB83-CE8212A7B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34779"/>
              </p:ext>
            </p:extLst>
          </p:nvPr>
        </p:nvGraphicFramePr>
        <p:xfrm>
          <a:off x="1368425" y="115876"/>
          <a:ext cx="8829675" cy="662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8425" y="115876"/>
                        <a:ext cx="8829675" cy="662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101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E6DF5D-CE94-411C-A8D5-2FEF9EF7D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60941"/>
              </p:ext>
            </p:extLst>
          </p:nvPr>
        </p:nvGraphicFramePr>
        <p:xfrm>
          <a:off x="1279525" y="94432"/>
          <a:ext cx="8886825" cy="666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94432"/>
                        <a:ext cx="8886825" cy="6669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5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14E5A02-74BA-4F85-B5D2-E9BD8A0A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604104"/>
              </p:ext>
            </p:extLst>
          </p:nvPr>
        </p:nvGraphicFramePr>
        <p:xfrm>
          <a:off x="1412875" y="175443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175443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47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5E8727-3BD4-4EFE-8A2B-423237FE5A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34571"/>
              </p:ext>
            </p:extLst>
          </p:nvPr>
        </p:nvGraphicFramePr>
        <p:xfrm>
          <a:off x="1228725" y="173060"/>
          <a:ext cx="8677275" cy="6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725" y="173060"/>
                        <a:ext cx="8677275" cy="651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264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4294E2-7E24-4DCD-8B32-98D015504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135511"/>
              </p:ext>
            </p:extLst>
          </p:nvPr>
        </p:nvGraphicFramePr>
        <p:xfrm>
          <a:off x="1349375" y="117475"/>
          <a:ext cx="8626567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17475"/>
                        <a:ext cx="8626567" cy="647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664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8985FF-F9FE-44B2-90CB-00E429065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64606"/>
              </p:ext>
            </p:extLst>
          </p:nvPr>
        </p:nvGraphicFramePr>
        <p:xfrm>
          <a:off x="1336675" y="117475"/>
          <a:ext cx="8289925" cy="622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675" y="117475"/>
                        <a:ext cx="8289925" cy="622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507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73C230-5B0E-4014-BAD4-A9D943468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09265"/>
              </p:ext>
            </p:extLst>
          </p:nvPr>
        </p:nvGraphicFramePr>
        <p:xfrm>
          <a:off x="1355725" y="136525"/>
          <a:ext cx="8670925" cy="650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725" y="136525"/>
                        <a:ext cx="8670925" cy="650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363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BCEF8B-4A78-4EE1-B8BB-8DF81F5B1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1598"/>
              </p:ext>
            </p:extLst>
          </p:nvPr>
        </p:nvGraphicFramePr>
        <p:xfrm>
          <a:off x="1381125" y="92075"/>
          <a:ext cx="8524875" cy="6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92075"/>
                        <a:ext cx="8524875" cy="639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35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8133C6-A033-4180-840C-DE6675DB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979813"/>
              </p:ext>
            </p:extLst>
          </p:nvPr>
        </p:nvGraphicFramePr>
        <p:xfrm>
          <a:off x="1203325" y="146851"/>
          <a:ext cx="8747125" cy="656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3325" y="146851"/>
                        <a:ext cx="8747125" cy="656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279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AA2596D-49AC-49F4-AD1B-0A1766785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043084"/>
              </p:ext>
            </p:extLst>
          </p:nvPr>
        </p:nvGraphicFramePr>
        <p:xfrm>
          <a:off x="1362075" y="130175"/>
          <a:ext cx="8406566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075" y="130175"/>
                        <a:ext cx="8406566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5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0C5B4EC-1DC9-4F8B-9BD9-9966C2F0E2C9}"/>
              </a:ext>
            </a:extLst>
          </p:cNvPr>
          <p:cNvGraphicFramePr>
            <a:graphicFrameLocks/>
          </p:cNvGraphicFramePr>
          <p:nvPr/>
        </p:nvGraphicFramePr>
        <p:xfrm>
          <a:off x="1674495" y="805815"/>
          <a:ext cx="8843010" cy="5246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253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CAA3051-2A3E-42E1-8AF4-379632221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10247"/>
              </p:ext>
            </p:extLst>
          </p:nvPr>
        </p:nvGraphicFramePr>
        <p:xfrm>
          <a:off x="1349375" y="161925"/>
          <a:ext cx="8766175" cy="6578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375" y="161925"/>
                        <a:ext cx="8766175" cy="6578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100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2B68D5-6F06-4ADC-9F3A-DCB28E2BF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58722"/>
              </p:ext>
            </p:extLst>
          </p:nvPr>
        </p:nvGraphicFramePr>
        <p:xfrm>
          <a:off x="1431925" y="271462"/>
          <a:ext cx="841502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925" y="271462"/>
                        <a:ext cx="8415028" cy="63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582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F42284-6CE1-4177-8EAC-D6C4E4A5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043476"/>
              </p:ext>
            </p:extLst>
          </p:nvPr>
        </p:nvGraphicFramePr>
        <p:xfrm>
          <a:off x="1171575" y="89666"/>
          <a:ext cx="8899525" cy="667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1575" y="89666"/>
                        <a:ext cx="8899525" cy="667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40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BA0238D-DA96-48BD-BEA3-F6B689825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85179"/>
              </p:ext>
            </p:extLst>
          </p:nvPr>
        </p:nvGraphicFramePr>
        <p:xfrm>
          <a:off x="1343025" y="187325"/>
          <a:ext cx="8924925" cy="6697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187325"/>
                        <a:ext cx="8924925" cy="6697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94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A50EF15-7F8B-4273-A72F-986CD2835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446690"/>
              </p:ext>
            </p:extLst>
          </p:nvPr>
        </p:nvGraphicFramePr>
        <p:xfrm>
          <a:off x="1520825" y="123826"/>
          <a:ext cx="8632825" cy="647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123826"/>
                        <a:ext cx="8632825" cy="6478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7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C866BA-36F9-4C00-88D5-82C8BAF3E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05173"/>
              </p:ext>
            </p:extLst>
          </p:nvPr>
        </p:nvGraphicFramePr>
        <p:xfrm>
          <a:off x="1628775" y="113493"/>
          <a:ext cx="8836025" cy="663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775" y="113493"/>
                        <a:ext cx="8836025" cy="663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111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81D569-54A9-49CD-A67A-3E7A3E219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28722"/>
              </p:ext>
            </p:extLst>
          </p:nvPr>
        </p:nvGraphicFramePr>
        <p:xfrm>
          <a:off x="1925637" y="396875"/>
          <a:ext cx="8340725" cy="625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637" y="396875"/>
                        <a:ext cx="8340725" cy="625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229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1054871-E274-4720-8787-631C2FDC5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10789"/>
              </p:ext>
            </p:extLst>
          </p:nvPr>
        </p:nvGraphicFramePr>
        <p:xfrm>
          <a:off x="1597025" y="142875"/>
          <a:ext cx="8683625" cy="651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Acrobat Document" r:id="rId3" imgW="1756071" imgH="1318009" progId="AcroExch.Document.DC">
                  <p:embed/>
                </p:oleObj>
              </mc:Choice>
              <mc:Fallback>
                <p:oleObj name="Acrobat Document" r:id="rId3" imgW="1756071" imgH="13180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42875"/>
                        <a:ext cx="8683625" cy="651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047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90CF29-CBA0-4611-9D99-F61917BF4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811862"/>
              </p:ext>
            </p:extLst>
          </p:nvPr>
        </p:nvGraphicFramePr>
        <p:xfrm>
          <a:off x="514350" y="123825"/>
          <a:ext cx="11677650" cy="583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785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cklace&#10;&#10;Description automatically generated">
            <a:extLst>
              <a:ext uri="{FF2B5EF4-FFF2-40B4-BE49-F238E27FC236}">
                <a16:creationId xmlns:a16="http://schemas.microsoft.com/office/drawing/2014/main" id="{12CFB7CE-323E-423C-8739-D33E16F25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294426-6C5F-4795-9FCD-8E2CF9BA0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519" r="19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80000"/>
          <a:stretch/>
        </p:blipFill>
        <p:spPr>
          <a:xfrm>
            <a:off x="8549429" y="1200105"/>
            <a:ext cx="344382" cy="233040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74399-24DC-4CF6-BEF0-A7E059A7A4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519" r="281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71000"/>
          <a:stretch/>
        </p:blipFill>
        <p:spPr>
          <a:xfrm>
            <a:off x="9718350" y="973978"/>
            <a:ext cx="344382" cy="2330405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6666CC-CE05-4C66-A769-B9109344C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0523" r="3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92" r="61996"/>
          <a:stretch/>
        </p:blipFill>
        <p:spPr>
          <a:xfrm>
            <a:off x="2979564" y="2263797"/>
            <a:ext cx="344382" cy="233040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12FF9-164F-41E3-A789-FFB73AD9E9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912" r="462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0" r="52875"/>
          <a:stretch/>
        </p:blipFill>
        <p:spPr>
          <a:xfrm>
            <a:off x="6288730" y="2365308"/>
            <a:ext cx="378043" cy="233040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A21EF-73AD-4393-A38D-1AD95EDC4F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079" r="63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48" r="35440"/>
          <a:stretch/>
        </p:blipFill>
        <p:spPr>
          <a:xfrm>
            <a:off x="7605517" y="667190"/>
            <a:ext cx="344383" cy="233041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189C72-6BA1-4C57-A8C0-59A3FF1856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327" r="72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6" r="26192"/>
          <a:stretch/>
        </p:blipFill>
        <p:spPr>
          <a:xfrm>
            <a:off x="4383883" y="2263797"/>
            <a:ext cx="344382" cy="233040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2342C9-6ADB-4360-86DE-CBBC5AA958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4770" r="81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39" r="17749"/>
          <a:stretch/>
        </p:blipFill>
        <p:spPr>
          <a:xfrm>
            <a:off x="2075283" y="1019256"/>
            <a:ext cx="344382" cy="2330405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E2630A-C196-41EA-A567-8C2E4146B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01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86" r="44502"/>
          <a:stretch/>
        </p:blipFill>
        <p:spPr>
          <a:xfrm>
            <a:off x="3063878" y="158367"/>
            <a:ext cx="344382" cy="23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0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794</Words>
  <Application>Microsoft Office PowerPoint</Application>
  <PresentationFormat>Widescreen</PresentationFormat>
  <Paragraphs>246</Paragraphs>
  <Slides>105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Times New Roman</vt:lpstr>
      <vt:lpstr>Office Theme</vt:lpstr>
      <vt:lpstr>Adobe Acrobat Document</vt:lpstr>
      <vt:lpstr>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CytoB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>alejandro.mercado1@upr.edu</dc:creator>
  <cp:lastModifiedBy>alejandro.mercado1@upr.edu</cp:lastModifiedBy>
  <cp:revision>12</cp:revision>
  <dcterms:created xsi:type="dcterms:W3CDTF">2020-10-08T14:09:39Z</dcterms:created>
  <dcterms:modified xsi:type="dcterms:W3CDTF">2020-10-09T01:40:12Z</dcterms:modified>
</cp:coreProperties>
</file>